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Julian: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9a908a9fc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9a908a9fc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Julian: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ffe8cbee9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8ffe8cbee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O’Carson: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ffe8cbee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8ffe8cbee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O’Carson: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9aa0250f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9aa0250f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O’Carson: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ffe8cbee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8ffe8cbee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O’Carson: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8ffe8cbee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8ffe8cbee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Julian: Root mean squared error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17d0c7e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617d0c7e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Julian: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ffe8cbee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8ffe8cbee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Julian: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aa0250fc2_0_1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9aa0250fc2_0_1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Julian: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ffe8cbee9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8ffe8cbee9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Julian: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a6127164e_2_1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a6127164e_2_1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Julian:</a:t>
            </a:r>
            <a:br>
              <a:rPr lang="en" sz="1400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</a:b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aa0250fc2_0_1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aa0250fc2_0_1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O’Carson: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Explain what the source and what UCI 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Explain 731x15 stats, what the columns are, and the time frame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Discuss how we fixed the column names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aa0250fc2_0_1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9aa0250fc2_0_1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O’Carson: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a6127164e_2_2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a6127164e_2_2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Julian: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ffe8cbee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8ffe8cbee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Julian: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a6127164e_2_3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9a6127164e_2_3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O’Carson: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9a908a9fc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9a908a9fc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O’Carson: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ffe8cbee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8ffe8cbee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Julian: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9">
    <p:bg>
      <p:bgPr>
        <a:solidFill>
          <a:srgbClr val="FFFF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3"/>
          <p:cNvSpPr txBox="1"/>
          <p:nvPr>
            <p:ph type="ctrTitle"/>
          </p:nvPr>
        </p:nvSpPr>
        <p:spPr>
          <a:xfrm>
            <a:off x="320625" y="3615925"/>
            <a:ext cx="6938100" cy="545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" type="subTitle"/>
          </p:nvPr>
        </p:nvSpPr>
        <p:spPr>
          <a:xfrm>
            <a:off x="320625" y="4237825"/>
            <a:ext cx="58713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None/>
              <a:defRPr sz="16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11">
    <p:bg>
      <p:bgPr>
        <a:solidFill>
          <a:srgbClr val="FFFFFF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4"/>
          <p:cNvSpPr txBox="1"/>
          <p:nvPr>
            <p:ph hasCustomPrompt="1"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hyperlink" Target="https://archive.ics.uci.edu/dataset/275/bike+sharing+dataset" TargetMode="External"/><Relationship Id="rId5" Type="http://schemas.openxmlformats.org/officeDocument/2006/relationships/hyperlink" Target="https://archive.ics.uci.edu/dataset/275/bike+sharing+dataset" TargetMode="External"/><Relationship Id="rId6" Type="http://schemas.openxmlformats.org/officeDocument/2006/relationships/hyperlink" Target="https://archive.ics.uci.edu/dataset/275/bike+sharing+datase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5"/>
          <p:cNvPicPr preferRelativeResize="0"/>
          <p:nvPr/>
        </p:nvPicPr>
        <p:blipFill rotWithShape="1">
          <a:blip r:embed="rId3">
            <a:alphaModFix/>
          </a:blip>
          <a:srcRect b="14859" l="0" r="0" t="14852"/>
          <a:stretch/>
        </p:blipFill>
        <p:spPr>
          <a:xfrm>
            <a:off x="0" y="0"/>
            <a:ext cx="9144004" cy="361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/>
          <p:nvPr/>
        </p:nvSpPr>
        <p:spPr>
          <a:xfrm>
            <a:off x="0" y="2958997"/>
            <a:ext cx="9144000" cy="6669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0" y="3615925"/>
            <a:ext cx="9144000" cy="152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 txBox="1"/>
          <p:nvPr>
            <p:ph type="ctrTitle"/>
          </p:nvPr>
        </p:nvSpPr>
        <p:spPr>
          <a:xfrm>
            <a:off x="320625" y="3615925"/>
            <a:ext cx="6938100" cy="54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60">
                <a:solidFill>
                  <a:schemeClr val="lt1"/>
                </a:solidFill>
              </a:rPr>
              <a:t>Capital Bikeshare Analytics Presentation</a:t>
            </a:r>
            <a:endParaRPr sz="2660">
              <a:solidFill>
                <a:schemeClr val="lt1"/>
              </a:solidFill>
            </a:endParaRPr>
          </a:p>
        </p:txBody>
      </p:sp>
      <p:sp>
        <p:nvSpPr>
          <p:cNvPr id="141" name="Google Shape;141;p15"/>
          <p:cNvSpPr txBox="1"/>
          <p:nvPr>
            <p:ph idx="1" type="subTitle"/>
          </p:nvPr>
        </p:nvSpPr>
        <p:spPr>
          <a:xfrm>
            <a:off x="320625" y="4237825"/>
            <a:ext cx="58713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O’Carson Fils and Julian Soler-Rivera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819150" y="845600"/>
            <a:ext cx="75057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Yearly Trends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589825" y="1512200"/>
            <a:ext cx="2719500" cy="30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Concurs with positive correlation between temperature and service use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Increase in use of services by 25% from one year to the other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225" y="1512200"/>
            <a:ext cx="4873624" cy="305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819150" y="555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Encoding of </a:t>
            </a:r>
            <a:r>
              <a:rPr b="1" lang="en"/>
              <a:t>Categorical</a:t>
            </a:r>
            <a:r>
              <a:rPr b="1" lang="en"/>
              <a:t> Variables (Before)</a:t>
            </a:r>
            <a:endParaRPr b="1"/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49" y="1432675"/>
            <a:ext cx="7624475" cy="21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/>
          <p:nvPr/>
        </p:nvSpPr>
        <p:spPr>
          <a:xfrm>
            <a:off x="2247800" y="1551825"/>
            <a:ext cx="6250800" cy="4290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819150" y="37815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All of these columns are categorical, </a:t>
            </a:r>
            <a:r>
              <a:rPr lang="en" sz="1700"/>
              <a:t>which</a:t>
            </a:r>
            <a:r>
              <a:rPr lang="en" sz="1700"/>
              <a:t> means they cannot be used in the linear regression model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 created binary columns for each of these</a:t>
            </a:r>
            <a:endParaRPr sz="1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819150" y="421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Encoding of Categorical Variables (After)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00" y="1175900"/>
            <a:ext cx="7951424" cy="13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800" y="2664882"/>
            <a:ext cx="7951426" cy="1482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 txBox="1"/>
          <p:nvPr>
            <p:ph idx="1" type="body"/>
          </p:nvPr>
        </p:nvSpPr>
        <p:spPr>
          <a:xfrm>
            <a:off x="819150" y="4195550"/>
            <a:ext cx="75057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were originally going to use a wide variety of columns in the dataset, but there are too many categorical variables (21)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819150" y="5087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First Linear Regression Results</a:t>
            </a:r>
            <a:endParaRPr b="1"/>
          </a:p>
        </p:txBody>
      </p:sp>
      <p:sp>
        <p:nvSpPr>
          <p:cNvPr id="237" name="Google Shape;237;p27"/>
          <p:cNvSpPr txBox="1"/>
          <p:nvPr>
            <p:ph idx="1" type="body"/>
          </p:nvPr>
        </p:nvSpPr>
        <p:spPr>
          <a:xfrm>
            <a:off x="777750" y="1463350"/>
            <a:ext cx="3933300" cy="29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</a:t>
            </a:r>
            <a:r>
              <a:rPr lang="en" sz="1800"/>
              <a:t>generated very interesting results when we used the model to predict Y, the number of </a:t>
            </a:r>
            <a:r>
              <a:rPr b="1" lang="en" sz="1800"/>
              <a:t>Total Users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These regression coefficients were extremely  small, so we thought it would be best to reduce the number of categorical variables </a:t>
            </a:r>
            <a:endParaRPr sz="1800"/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529800"/>
            <a:ext cx="2128075" cy="2842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4275" y="1375125"/>
            <a:ext cx="1878725" cy="3151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225" y="1061500"/>
            <a:ext cx="4945276" cy="15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>
            <p:ph type="title"/>
          </p:nvPr>
        </p:nvSpPr>
        <p:spPr>
          <a:xfrm>
            <a:off x="819138" y="328050"/>
            <a:ext cx="75057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Regression</a:t>
            </a:r>
            <a:r>
              <a:rPr b="1" lang="en"/>
              <a:t> </a:t>
            </a:r>
            <a:r>
              <a:rPr b="1" lang="en"/>
              <a:t>Coefficient</a:t>
            </a:r>
            <a:r>
              <a:rPr b="1" lang="en"/>
              <a:t> Interpretation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819150" y="2737350"/>
            <a:ext cx="7348500" cy="19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this end, we dropped all of the </a:t>
            </a:r>
            <a:r>
              <a:rPr lang="en" sz="1600"/>
              <a:t>categorical</a:t>
            </a:r>
            <a:r>
              <a:rPr lang="en" sz="1600"/>
              <a:t> variables except </a:t>
            </a:r>
            <a:r>
              <a:rPr lang="en" sz="1600"/>
              <a:t>the Workday, Clear, Cloudy, and, LightRain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can see the effect that Temp, Humidify, and WindSpd have on the number of users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Workday and the weather status variables also have significant impact</a:t>
            </a:r>
            <a:endParaRPr sz="1600"/>
          </a:p>
        </p:txBody>
      </p:sp>
      <p:sp>
        <p:nvSpPr>
          <p:cNvPr id="247" name="Google Shape;247;p28"/>
          <p:cNvSpPr/>
          <p:nvPr/>
        </p:nvSpPr>
        <p:spPr>
          <a:xfrm>
            <a:off x="881225" y="1018350"/>
            <a:ext cx="5050800" cy="3417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5607" y="1012938"/>
            <a:ext cx="1447368" cy="16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/>
          <p:nvPr/>
        </p:nvSpPr>
        <p:spPr>
          <a:xfrm>
            <a:off x="4183100" y="1011600"/>
            <a:ext cx="517500" cy="3552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860550" y="493750"/>
            <a:ext cx="7505700" cy="7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Evaluating the Model </a:t>
            </a:r>
            <a:r>
              <a:rPr b="1" lang="en"/>
              <a:t>Predictions</a:t>
            </a:r>
            <a:endParaRPr b="1"/>
          </a:p>
        </p:txBody>
      </p:sp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550" y="1586475"/>
            <a:ext cx="2190900" cy="22194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256" name="Google Shape;256;p29"/>
          <p:cNvSpPr txBox="1"/>
          <p:nvPr>
            <p:ph type="title"/>
          </p:nvPr>
        </p:nvSpPr>
        <p:spPr>
          <a:xfrm>
            <a:off x="1405825" y="1126400"/>
            <a:ext cx="24042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1700">
                <a:solidFill>
                  <a:schemeClr val="dk2"/>
                </a:solidFill>
              </a:rPr>
              <a:t>In-Sample Evaluation</a:t>
            </a:r>
            <a:endParaRPr b="1" i="1" sz="1700">
              <a:solidFill>
                <a:schemeClr val="dk2"/>
              </a:solidFill>
            </a:endParaRPr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650" y="1586475"/>
            <a:ext cx="2247900" cy="226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>
            <p:ph type="title"/>
          </p:nvPr>
        </p:nvSpPr>
        <p:spPr>
          <a:xfrm>
            <a:off x="5015000" y="1126400"/>
            <a:ext cx="27192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" sz="1600">
                <a:solidFill>
                  <a:schemeClr val="dk2"/>
                </a:solidFill>
              </a:rPr>
              <a:t>Out</a:t>
            </a:r>
            <a:r>
              <a:rPr b="1" i="1" lang="en" sz="1600">
                <a:solidFill>
                  <a:schemeClr val="dk2"/>
                </a:solidFill>
              </a:rPr>
              <a:t>-of-Sample Evaluation</a:t>
            </a:r>
            <a:endParaRPr b="1" i="1" sz="1600">
              <a:solidFill>
                <a:schemeClr val="dk2"/>
              </a:solidFill>
            </a:endParaRPr>
          </a:p>
        </p:txBody>
      </p:sp>
      <p:sp>
        <p:nvSpPr>
          <p:cNvPr id="259" name="Google Shape;259;p29"/>
          <p:cNvSpPr txBox="1"/>
          <p:nvPr>
            <p:ph type="title"/>
          </p:nvPr>
        </p:nvSpPr>
        <p:spPr>
          <a:xfrm>
            <a:off x="1512550" y="4156700"/>
            <a:ext cx="10266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700">
                <a:solidFill>
                  <a:schemeClr val="dk2"/>
                </a:solidFill>
              </a:rPr>
              <a:t>RMSE:</a:t>
            </a:r>
            <a:endParaRPr b="1" sz="1700">
              <a:solidFill>
                <a:schemeClr val="dk2"/>
              </a:solidFill>
            </a:endParaRPr>
          </a:p>
        </p:txBody>
      </p:sp>
      <p:sp>
        <p:nvSpPr>
          <p:cNvPr id="260" name="Google Shape;260;p29"/>
          <p:cNvSpPr txBox="1"/>
          <p:nvPr>
            <p:ph type="title"/>
          </p:nvPr>
        </p:nvSpPr>
        <p:spPr>
          <a:xfrm>
            <a:off x="5250650" y="4156700"/>
            <a:ext cx="10266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700">
                <a:solidFill>
                  <a:schemeClr val="dk2"/>
                </a:solidFill>
              </a:rPr>
              <a:t>RMSE:</a:t>
            </a:r>
            <a:endParaRPr b="1" sz="1700">
              <a:solidFill>
                <a:schemeClr val="dk2"/>
              </a:solidFill>
            </a:endParaRPr>
          </a:p>
        </p:txBody>
      </p:sp>
      <p:sp>
        <p:nvSpPr>
          <p:cNvPr id="261" name="Google Shape;261;p29"/>
          <p:cNvSpPr txBox="1"/>
          <p:nvPr>
            <p:ph type="title"/>
          </p:nvPr>
        </p:nvSpPr>
        <p:spPr>
          <a:xfrm>
            <a:off x="2641575" y="4404125"/>
            <a:ext cx="868500" cy="3144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rgbClr val="212121"/>
                </a:solidFill>
              </a:rPr>
              <a:t>15.9%</a:t>
            </a:r>
            <a:endParaRPr b="1" sz="1200">
              <a:solidFill>
                <a:srgbClr val="212121"/>
              </a:solidFill>
            </a:endParaRPr>
          </a:p>
        </p:txBody>
      </p:sp>
      <p:sp>
        <p:nvSpPr>
          <p:cNvPr id="262" name="Google Shape;262;p29"/>
          <p:cNvSpPr txBox="1"/>
          <p:nvPr>
            <p:ph type="title"/>
          </p:nvPr>
        </p:nvSpPr>
        <p:spPr>
          <a:xfrm>
            <a:off x="2641575" y="3947800"/>
            <a:ext cx="868500" cy="3144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rgbClr val="212121"/>
                </a:solidFill>
              </a:rPr>
              <a:t>1385.84</a:t>
            </a:r>
            <a:endParaRPr b="1" sz="1200">
              <a:solidFill>
                <a:srgbClr val="212121"/>
              </a:solidFill>
            </a:endParaRPr>
          </a:p>
        </p:txBody>
      </p:sp>
      <p:sp>
        <p:nvSpPr>
          <p:cNvPr id="263" name="Google Shape;263;p29"/>
          <p:cNvSpPr txBox="1"/>
          <p:nvPr>
            <p:ph type="title"/>
          </p:nvPr>
        </p:nvSpPr>
        <p:spPr>
          <a:xfrm>
            <a:off x="6455575" y="4364825"/>
            <a:ext cx="868500" cy="3144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rgbClr val="212121"/>
                </a:solidFill>
              </a:rPr>
              <a:t>16.2%</a:t>
            </a:r>
            <a:endParaRPr b="1" sz="1200">
              <a:solidFill>
                <a:srgbClr val="212121"/>
              </a:solidFill>
            </a:endParaRPr>
          </a:p>
        </p:txBody>
      </p:sp>
      <p:sp>
        <p:nvSpPr>
          <p:cNvPr id="264" name="Google Shape;264;p29"/>
          <p:cNvSpPr txBox="1"/>
          <p:nvPr>
            <p:ph type="title"/>
          </p:nvPr>
        </p:nvSpPr>
        <p:spPr>
          <a:xfrm>
            <a:off x="6455575" y="3952575"/>
            <a:ext cx="868500" cy="3144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200">
                <a:solidFill>
                  <a:srgbClr val="212121"/>
                </a:solidFill>
              </a:rPr>
              <a:t>1416.34</a:t>
            </a:r>
            <a:endParaRPr b="1" sz="120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Example Prediction with our Model</a:t>
            </a:r>
            <a:endParaRPr b="1"/>
          </a:p>
        </p:txBody>
      </p:sp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819150" y="1504750"/>
            <a:ext cx="7505700" cy="31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Let's say that we are trying to predict the numbers of bike users on Jan 8th, 2024. (The day we return from winter break)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We have the following forecasts for </a:t>
            </a:r>
            <a:r>
              <a:rPr lang="en" sz="1900"/>
              <a:t>variables</a:t>
            </a:r>
            <a:r>
              <a:rPr lang="en" sz="1900"/>
              <a:t> that day: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Workday: 1 (It is a Monday)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Temp: 55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Humidity: 60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WindSpd: 12</a:t>
            </a:r>
            <a:endParaRPr sz="1900"/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Weather Status: Light Rain</a:t>
            </a:r>
            <a:endParaRPr sz="1900"/>
          </a:p>
        </p:txBody>
      </p:sp>
      <p:sp>
        <p:nvSpPr>
          <p:cNvPr id="271" name="Google Shape;271;p30"/>
          <p:cNvSpPr txBox="1"/>
          <p:nvPr>
            <p:ph type="title"/>
          </p:nvPr>
        </p:nvSpPr>
        <p:spPr>
          <a:xfrm>
            <a:off x="4969150" y="3225275"/>
            <a:ext cx="3355800" cy="33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700">
                <a:solidFill>
                  <a:schemeClr val="dk2"/>
                </a:solidFill>
              </a:rPr>
              <a:t>Users Prediction: 1928.38</a:t>
            </a:r>
            <a:endParaRPr b="1"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 b="1"/>
          </a:p>
        </p:txBody>
      </p:sp>
      <p:sp>
        <p:nvSpPr>
          <p:cNvPr id="277" name="Google Shape;277;p31"/>
          <p:cNvSpPr txBox="1"/>
          <p:nvPr>
            <p:ph idx="1" type="body"/>
          </p:nvPr>
        </p:nvSpPr>
        <p:spPr>
          <a:xfrm>
            <a:off x="819150" y="1587550"/>
            <a:ext cx="7505700" cy="285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>
                <a:solidFill>
                  <a:srgbClr val="FF0000"/>
                </a:solidFill>
              </a:rPr>
              <a:t>Temperature</a:t>
            </a:r>
            <a:r>
              <a:rPr b="1" lang="en" sz="2000"/>
              <a:t> </a:t>
            </a:r>
            <a:r>
              <a:rPr lang="en" sz="2000"/>
              <a:t>and </a:t>
            </a:r>
            <a:r>
              <a:rPr b="1" lang="en" sz="2000">
                <a:solidFill>
                  <a:srgbClr val="0000FF"/>
                </a:solidFill>
              </a:rPr>
              <a:t>Adverse Weather Conditions</a:t>
            </a:r>
            <a:r>
              <a:rPr lang="en" sz="2000"/>
              <a:t> are the environmental variables that </a:t>
            </a:r>
            <a:r>
              <a:rPr lang="en" sz="2000"/>
              <a:t>have</a:t>
            </a:r>
            <a:r>
              <a:rPr lang="en" sz="2000"/>
              <a:t> the </a:t>
            </a:r>
            <a:r>
              <a:rPr b="1" lang="en" sz="2000"/>
              <a:t>largest</a:t>
            </a:r>
            <a:r>
              <a:rPr lang="en" sz="2000"/>
              <a:t> effect on the numbers of users per day 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Capital Bikeshare now has a model they can use to input environmental variables and predict the number of users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/>
          <p:nvPr>
            <p:ph type="title"/>
          </p:nvPr>
        </p:nvSpPr>
        <p:spPr>
          <a:xfrm>
            <a:off x="819150" y="5868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Business Recommendations</a:t>
            </a:r>
            <a:endParaRPr b="1"/>
          </a:p>
        </p:txBody>
      </p:sp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819150" y="1349525"/>
            <a:ext cx="7505700" cy="3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Include a rain poncho with small stations with bikes to incentivise the use of the bikes despite less than perfect weather conditions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These will be reusable so that they can be a permanent fixture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Can act as </a:t>
            </a:r>
            <a:r>
              <a:rPr lang="en" sz="1600"/>
              <a:t>advertising</a:t>
            </a:r>
            <a:r>
              <a:rPr lang="en" sz="1600"/>
              <a:t> by putting your logo on the back of the ponchos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Area of opportunity to </a:t>
            </a:r>
            <a:r>
              <a:rPr lang="en" sz="1600"/>
              <a:t>incentivise</a:t>
            </a:r>
            <a:r>
              <a:rPr lang="en" sz="1600"/>
              <a:t> registered users for different sized raincoats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More customer information could have been collected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Dataset could have been more detailed by including more information about registered users such as customer age groups, avg distance traveled, etc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3"/>
          <p:cNvPicPr preferRelativeResize="0"/>
          <p:nvPr/>
        </p:nvPicPr>
        <p:blipFill rotWithShape="1">
          <a:blip r:embed="rId3">
            <a:alphaModFix/>
          </a:blip>
          <a:srcRect b="6132" l="0" r="0" t="6132"/>
          <a:stretch/>
        </p:blipFill>
        <p:spPr>
          <a:xfrm>
            <a:off x="1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3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3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Questions?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/>
          <p:cNvPicPr preferRelativeResize="0"/>
          <p:nvPr/>
        </p:nvPicPr>
        <p:blipFill rotWithShape="1">
          <a:blip r:embed="rId3">
            <a:alphaModFix/>
          </a:blip>
          <a:srcRect b="0" l="38998" r="22587" t="0"/>
          <a:stretch/>
        </p:blipFill>
        <p:spPr>
          <a:xfrm>
            <a:off x="295800" y="289775"/>
            <a:ext cx="3392773" cy="4563950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1800000" dist="114300">
              <a:srgbClr val="000000">
                <a:alpha val="50000"/>
              </a:srgbClr>
            </a:outerShdw>
          </a:effectLst>
        </p:spPr>
      </p:pic>
      <p:sp>
        <p:nvSpPr>
          <p:cNvPr id="147" name="Google Shape;147;p16"/>
          <p:cNvSpPr txBox="1"/>
          <p:nvPr>
            <p:ph type="title"/>
          </p:nvPr>
        </p:nvSpPr>
        <p:spPr>
          <a:xfrm>
            <a:off x="4027850" y="462700"/>
            <a:ext cx="4379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600"/>
              <a:t>Introduction to Business Problem and Methodology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600"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4100300" y="1531125"/>
            <a:ext cx="4234800" cy="28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 u="sng"/>
              <a:t>Capital Bikeshare</a:t>
            </a:r>
            <a:r>
              <a:rPr lang="en" sz="1600"/>
              <a:t> is a bike rental company in Washington, D.C., with several thousand daily users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number of users changes </a:t>
            </a:r>
            <a:r>
              <a:rPr lang="en" sz="1600"/>
              <a:t>from</a:t>
            </a:r>
            <a:r>
              <a:rPr lang="en" sz="1600"/>
              <a:t> day to day based on meteorological factors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better forecast revenue a </a:t>
            </a:r>
            <a:r>
              <a:rPr b="1" lang="en" sz="1600"/>
              <a:t>model</a:t>
            </a:r>
            <a:r>
              <a:rPr lang="en" sz="1600"/>
              <a:t> is needed to better predict the amount of users per day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175" y="1896675"/>
            <a:ext cx="7461700" cy="27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>
            <p:ph type="title"/>
          </p:nvPr>
        </p:nvSpPr>
        <p:spPr>
          <a:xfrm>
            <a:off x="819150" y="539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Inspection and Wrangling</a:t>
            </a:r>
            <a:endParaRPr b="1"/>
          </a:p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>
            <a:off x="819150" y="1104750"/>
            <a:ext cx="7505700" cy="3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For our predictive analysis, we chose your </a:t>
            </a:r>
            <a:r>
              <a:rPr b="1" lang="en" sz="17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Bike Sharing Dataset</a:t>
            </a:r>
            <a:r>
              <a:rPr lang="en" sz="1700">
                <a:uFill>
                  <a:noFill/>
                </a:uFill>
                <a:hlinkClick r:id="rId5"/>
              </a:rPr>
              <a:t> from the </a:t>
            </a:r>
            <a:r>
              <a:rPr b="1" lang="en" sz="17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UCI Machine Learning Repository</a:t>
            </a:r>
            <a:r>
              <a:rPr lang="en" sz="1700"/>
              <a:t>: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6" name="Google Shape;156;p17"/>
          <p:cNvSpPr/>
          <p:nvPr/>
        </p:nvSpPr>
        <p:spPr>
          <a:xfrm rot="10800000">
            <a:off x="2465275" y="4400225"/>
            <a:ext cx="589800" cy="159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5BD8B"/>
              </a:gs>
              <a:gs pos="100000">
                <a:srgbClr val="9C7E4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954175" y="4340225"/>
            <a:ext cx="1314300" cy="2796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222575"/>
            <a:ext cx="7505699" cy="25671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/>
          <p:nvPr>
            <p:ph type="title"/>
          </p:nvPr>
        </p:nvSpPr>
        <p:spPr>
          <a:xfrm>
            <a:off x="819150" y="550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Inspection and Wrangling (2)</a:t>
            </a:r>
            <a:endParaRPr b="1"/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684600" y="3857600"/>
            <a:ext cx="7505700" cy="8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3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17"/>
              <a:buChar char="●"/>
            </a:pPr>
            <a:r>
              <a:rPr lang="en" sz="1617"/>
              <a:t>Column names were edited to be more user friendly </a:t>
            </a:r>
            <a:endParaRPr sz="1617"/>
          </a:p>
          <a:p>
            <a:pPr indent="-3313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17"/>
              <a:buChar char="●"/>
            </a:pPr>
            <a:r>
              <a:rPr lang="en" sz="1617"/>
              <a:t>Values for </a:t>
            </a:r>
            <a:r>
              <a:rPr b="1" lang="en" sz="1617"/>
              <a:t>Temperature</a:t>
            </a:r>
            <a:r>
              <a:rPr lang="en" sz="1617"/>
              <a:t>, </a:t>
            </a:r>
            <a:r>
              <a:rPr b="1" lang="en" sz="1617"/>
              <a:t>Humidity</a:t>
            </a:r>
            <a:r>
              <a:rPr lang="en" sz="1617"/>
              <a:t>, and </a:t>
            </a:r>
            <a:r>
              <a:rPr b="1" lang="en" sz="1617"/>
              <a:t>WindSpd </a:t>
            </a:r>
            <a:r>
              <a:rPr lang="en" sz="1617"/>
              <a:t>were normalized</a:t>
            </a:r>
            <a:endParaRPr sz="1617"/>
          </a:p>
          <a:p>
            <a:pPr indent="-3313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17"/>
              <a:buChar char="●"/>
            </a:pPr>
            <a:r>
              <a:rPr lang="en" sz="1617"/>
              <a:t>We created the column </a:t>
            </a:r>
            <a:r>
              <a:rPr b="1" lang="en" sz="1617"/>
              <a:t>R-Rate</a:t>
            </a:r>
            <a:r>
              <a:rPr lang="en" sz="1617"/>
              <a:t> to show the % of registered users</a:t>
            </a:r>
            <a:endParaRPr sz="1617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617"/>
          </a:p>
        </p:txBody>
      </p:sp>
      <p:sp>
        <p:nvSpPr>
          <p:cNvPr id="165" name="Google Shape;165;p18"/>
          <p:cNvSpPr/>
          <p:nvPr/>
        </p:nvSpPr>
        <p:spPr>
          <a:xfrm rot="10800000">
            <a:off x="2051688" y="3594825"/>
            <a:ext cx="589800" cy="1596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5BD8B"/>
              </a:gs>
              <a:gs pos="100000">
                <a:srgbClr val="9C7E4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819138" y="3559575"/>
            <a:ext cx="1169400" cy="2301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819150" y="550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Inspection and Wrangling (3)</a:t>
            </a:r>
            <a:endParaRPr b="1"/>
          </a:p>
        </p:txBody>
      </p:sp>
      <p:sp>
        <p:nvSpPr>
          <p:cNvPr id="172" name="Google Shape;172;p19"/>
          <p:cNvSpPr txBox="1"/>
          <p:nvPr>
            <p:ph idx="1" type="body"/>
          </p:nvPr>
        </p:nvSpPr>
        <p:spPr>
          <a:xfrm>
            <a:off x="819150" y="1287425"/>
            <a:ext cx="4854300" cy="3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Thankfully, there were no null values in this d</a:t>
            </a:r>
            <a:r>
              <a:rPr lang="en" sz="1700"/>
              <a:t>ataset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Season, Year, Month, Holiday, Weekday, WorkingDay, and WtrStatus are all </a:t>
            </a:r>
            <a:r>
              <a:rPr b="1" lang="en" sz="1700"/>
              <a:t>categorical/qualitative</a:t>
            </a:r>
            <a:r>
              <a:rPr lang="en" sz="1700"/>
              <a:t> variables 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Temp, FeltTemp, Humidity, WindSpd, Cas_Users, Reg_Users, and TotalUses are all </a:t>
            </a:r>
            <a:r>
              <a:rPr b="1" lang="en" sz="1700"/>
              <a:t>numerical/quantitative</a:t>
            </a:r>
            <a:r>
              <a:rPr lang="en" sz="1700"/>
              <a:t> variables </a:t>
            </a:r>
            <a:endParaRPr sz="1700"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200" y="1287425"/>
            <a:ext cx="2851851" cy="33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819150" y="483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Summary Statistics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819150" y="3771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Qualitative v</a:t>
            </a:r>
            <a:r>
              <a:rPr lang="en" sz="1500"/>
              <a:t>ariables</a:t>
            </a:r>
            <a:r>
              <a:rPr lang="en" sz="1500"/>
              <a:t> like season were temporarily dropped in order to see statistics on q</a:t>
            </a:r>
            <a:r>
              <a:rPr lang="en" sz="1500"/>
              <a:t>uantitative</a:t>
            </a:r>
            <a:r>
              <a:rPr lang="en" sz="1500"/>
              <a:t> variables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Key measures were </a:t>
            </a:r>
            <a:r>
              <a:rPr b="1" lang="en" sz="1500"/>
              <a:t>mean</a:t>
            </a:r>
            <a:r>
              <a:rPr lang="en" sz="1500"/>
              <a:t>, </a:t>
            </a:r>
            <a:r>
              <a:rPr b="1" lang="en" sz="1500"/>
              <a:t>minimum</a:t>
            </a:r>
            <a:r>
              <a:rPr lang="en" sz="1500"/>
              <a:t>, and </a:t>
            </a:r>
            <a:r>
              <a:rPr b="1" lang="en" sz="1500"/>
              <a:t>maximum</a:t>
            </a:r>
            <a:endParaRPr b="1" sz="1500"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000" y="1168513"/>
            <a:ext cx="5648001" cy="25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/>
          <p:nvPr/>
        </p:nvSpPr>
        <p:spPr>
          <a:xfrm>
            <a:off x="2320275" y="1701127"/>
            <a:ext cx="5075700" cy="355200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2320275" y="2260250"/>
            <a:ext cx="5075700" cy="311700"/>
          </a:xfrm>
          <a:prstGeom prst="ellipse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2320275" y="3321775"/>
            <a:ext cx="5075700" cy="3552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819150" y="576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Correlations Analysis</a:t>
            </a:r>
            <a:endParaRPr b="1"/>
          </a:p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819150" y="3791900"/>
            <a:ext cx="76794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 Notice that the variables most highly correlated with </a:t>
            </a:r>
            <a:r>
              <a:rPr b="1" lang="en" sz="1400"/>
              <a:t>TotalUses </a:t>
            </a:r>
            <a:r>
              <a:rPr lang="en" sz="1400"/>
              <a:t>are temperature </a:t>
            </a:r>
            <a:r>
              <a:rPr lang="en" sz="1400"/>
              <a:t>values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 </a:t>
            </a:r>
            <a:r>
              <a:rPr b="1" lang="en" sz="1400"/>
              <a:t>Humidity </a:t>
            </a:r>
            <a:r>
              <a:rPr lang="en" sz="1400"/>
              <a:t>and </a:t>
            </a:r>
            <a:r>
              <a:rPr b="1" lang="en" sz="1400"/>
              <a:t>WindSpd </a:t>
            </a:r>
            <a:r>
              <a:rPr lang="en" sz="1400"/>
              <a:t>have weak, negative correlations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 Of course, the number of </a:t>
            </a:r>
            <a:r>
              <a:rPr b="1" lang="en" sz="1400"/>
              <a:t>Casual </a:t>
            </a:r>
            <a:r>
              <a:rPr lang="en" sz="1400"/>
              <a:t>and </a:t>
            </a:r>
            <a:r>
              <a:rPr b="1" lang="en" sz="1400"/>
              <a:t>Registered </a:t>
            </a:r>
            <a:r>
              <a:rPr lang="en" sz="1400"/>
              <a:t>users on a given day effect the total bike usage</a:t>
            </a:r>
            <a:endParaRPr sz="1400"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575" y="1238250"/>
            <a:ext cx="6122851" cy="24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/>
          <p:nvPr/>
        </p:nvSpPr>
        <p:spPr>
          <a:xfrm rot="5400000">
            <a:off x="6130850" y="2232825"/>
            <a:ext cx="2158800" cy="755400"/>
          </a:xfrm>
          <a:prstGeom prst="ellipse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/>
          <p:nvPr/>
        </p:nvSpPr>
        <p:spPr>
          <a:xfrm rot="5400000">
            <a:off x="6936950" y="752550"/>
            <a:ext cx="546600" cy="2298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5BD8B"/>
              </a:gs>
              <a:gs pos="100000">
                <a:srgbClr val="9C7E42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819150" y="7214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Histogram Visualizations</a:t>
            </a:r>
            <a:endParaRPr b="1"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819150" y="1960350"/>
            <a:ext cx="2121300" cy="24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Relevant variables i</a:t>
            </a:r>
            <a:r>
              <a:rPr lang="en"/>
              <a:t>n data set</a:t>
            </a:r>
            <a:r>
              <a:rPr lang="en"/>
              <a:t> displayed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Humidity ranged most between 40-75%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Wind speeds ranged between 8-17 mph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Most days were clear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Temperatures varied between 50-90 degrees</a:t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975" y="1594450"/>
            <a:ext cx="5133876" cy="15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175" y="3173425"/>
            <a:ext cx="5133876" cy="15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819150" y="845600"/>
            <a:ext cx="75057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Yearly</a:t>
            </a:r>
            <a:r>
              <a:rPr b="1" lang="en"/>
              <a:t> Service Observations</a:t>
            </a:r>
            <a:endParaRPr b="1"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515425" y="1512200"/>
            <a:ext cx="1899300" cy="30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Usage seems consistent, but the range of data has risen in scale by 2000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More service use during Summer &amp; Autumn months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825" y="1512200"/>
            <a:ext cx="3015750" cy="305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575" y="1512200"/>
            <a:ext cx="2946274" cy="30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